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0" r:id="rId2"/>
    <p:sldId id="257" r:id="rId3"/>
    <p:sldId id="261" r:id="rId4"/>
    <p:sldId id="263" r:id="rId5"/>
  </p:sldIdLst>
  <p:sldSz cx="12192000" cy="6858000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D5A94"/>
    <a:srgbClr val="7C3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E732FE8-8258-4AA7-95ED-60101B4CAC10}" type="datetimeFigureOut">
              <a:rPr lang="es-MX" smtClean="0"/>
              <a:t>25/09/2024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E8356D1-9F80-494B-9A4A-5779A68B9C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55550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25/09/2024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67104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25/09/2024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91452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25/09/2024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1654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25/09/2024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34942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25/09/2024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11356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25/09/2024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4016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25/09/2024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2310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25/09/2024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5762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25/09/2024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6694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25/09/2024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8668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25/09/2024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8365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FD5DF-9E65-4BC1-8ED6-E538793C3D6E}" type="datetimeFigureOut">
              <a:rPr lang="es-MX" smtClean="0"/>
              <a:t>25/09/2024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2224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n 15">
            <a:extLst>
              <a:ext uri="{FF2B5EF4-FFF2-40B4-BE49-F238E27FC236}">
                <a16:creationId xmlns:a16="http://schemas.microsoft.com/office/drawing/2014/main" id="{B899A787-7583-4A1F-9EF6-97432035BBD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4603" y="392613"/>
            <a:ext cx="3412387" cy="1172417"/>
          </a:xfrm>
          <a:prstGeom prst="rect">
            <a:avLst/>
          </a:prstGeom>
        </p:spPr>
      </p:pic>
      <p:grpSp>
        <p:nvGrpSpPr>
          <p:cNvPr id="33" name="Grupo 32">
            <a:extLst>
              <a:ext uri="{FF2B5EF4-FFF2-40B4-BE49-F238E27FC236}">
                <a16:creationId xmlns:a16="http://schemas.microsoft.com/office/drawing/2014/main" id="{FCE2910A-EC98-454E-9181-E70BAA86F79D}"/>
              </a:ext>
            </a:extLst>
          </p:cNvPr>
          <p:cNvGrpSpPr/>
          <p:nvPr/>
        </p:nvGrpSpPr>
        <p:grpSpPr>
          <a:xfrm>
            <a:off x="1035266" y="3697155"/>
            <a:ext cx="5383118" cy="2077579"/>
            <a:chOff x="1457297" y="4119195"/>
            <a:chExt cx="4741069" cy="1498403"/>
          </a:xfrm>
        </p:grpSpPr>
        <p:sp>
          <p:nvSpPr>
            <p:cNvPr id="11" name="CuadroTexto 10">
              <a:extLst>
                <a:ext uri="{FF2B5EF4-FFF2-40B4-BE49-F238E27FC236}">
                  <a16:creationId xmlns:a16="http://schemas.microsoft.com/office/drawing/2014/main" id="{7B49E9FD-AD28-478A-BB2C-D2DE607FDFAF}"/>
                </a:ext>
              </a:extLst>
            </p:cNvPr>
            <p:cNvSpPr txBox="1"/>
            <p:nvPr/>
          </p:nvSpPr>
          <p:spPr>
            <a:xfrm>
              <a:off x="1718044" y="4245100"/>
              <a:ext cx="4377956" cy="4217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685800"/>
              <a:r>
                <a:rPr lang="es-MX" sz="3200" dirty="0">
                  <a:solidFill>
                    <a:prstClr val="white"/>
                  </a:solidFill>
                </a:rPr>
                <a:t>INFORMES PRESENTADOS</a:t>
              </a:r>
            </a:p>
          </p:txBody>
        </p:sp>
        <p:sp>
          <p:nvSpPr>
            <p:cNvPr id="12" name="CuadroTexto 11">
              <a:extLst>
                <a:ext uri="{FF2B5EF4-FFF2-40B4-BE49-F238E27FC236}">
                  <a16:creationId xmlns:a16="http://schemas.microsoft.com/office/drawing/2014/main" id="{574BF33A-833B-40A7-A0C5-9667D88CC6B1}"/>
                </a:ext>
              </a:extLst>
            </p:cNvPr>
            <p:cNvSpPr txBox="1"/>
            <p:nvPr/>
          </p:nvSpPr>
          <p:spPr>
            <a:xfrm>
              <a:off x="1697208" y="4505414"/>
              <a:ext cx="4377956" cy="6659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685800"/>
              <a:r>
                <a:rPr lang="es-MX" sz="5400" dirty="0">
                  <a:solidFill>
                    <a:prstClr val="white"/>
                  </a:solidFill>
                </a:rPr>
                <a:t>AGRUPACIONES</a:t>
              </a:r>
            </a:p>
          </p:txBody>
        </p:sp>
        <p:cxnSp>
          <p:nvCxnSpPr>
            <p:cNvPr id="13" name="Conector recto 12">
              <a:extLst>
                <a:ext uri="{FF2B5EF4-FFF2-40B4-BE49-F238E27FC236}">
                  <a16:creationId xmlns:a16="http://schemas.microsoft.com/office/drawing/2014/main" id="{BC4E7E4C-F7FC-4E88-B685-F3641273B08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039168" y="4133484"/>
              <a:ext cx="2159198" cy="0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ector recto 13">
              <a:extLst>
                <a:ext uri="{FF2B5EF4-FFF2-40B4-BE49-F238E27FC236}">
                  <a16:creationId xmlns:a16="http://schemas.microsoft.com/office/drawing/2014/main" id="{69A5825B-A4BC-4ED3-9F59-B9A6E9F4494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128682" y="5598783"/>
              <a:ext cx="2069684" cy="0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ector recto 14">
              <a:extLst>
                <a:ext uri="{FF2B5EF4-FFF2-40B4-BE49-F238E27FC236}">
                  <a16:creationId xmlns:a16="http://schemas.microsoft.com/office/drawing/2014/main" id="{80CD480B-CB40-48E8-8863-41BE9B1E75E6}"/>
                </a:ext>
              </a:extLst>
            </p:cNvPr>
            <p:cNvCxnSpPr>
              <a:cxnSpLocks/>
            </p:cNvCxnSpPr>
            <p:nvPr/>
          </p:nvCxnSpPr>
          <p:spPr>
            <a:xfrm>
              <a:off x="6177529" y="4119195"/>
              <a:ext cx="0" cy="1498403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CuadroTexto 16">
              <a:extLst>
                <a:ext uri="{FF2B5EF4-FFF2-40B4-BE49-F238E27FC236}">
                  <a16:creationId xmlns:a16="http://schemas.microsoft.com/office/drawing/2014/main" id="{62583A70-F5EF-4D09-B83C-5E78644365B6}"/>
                </a:ext>
              </a:extLst>
            </p:cNvPr>
            <p:cNvSpPr txBox="1"/>
            <p:nvPr/>
          </p:nvSpPr>
          <p:spPr>
            <a:xfrm>
              <a:off x="2292153" y="4943937"/>
              <a:ext cx="3078449" cy="5993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685800"/>
              <a:r>
                <a:rPr lang="es-MX" sz="4800" dirty="0">
                  <a:solidFill>
                    <a:prstClr val="white"/>
                  </a:solidFill>
                </a:rPr>
                <a:t>POLÍTICAS</a:t>
              </a:r>
            </a:p>
          </p:txBody>
        </p:sp>
        <p:cxnSp>
          <p:nvCxnSpPr>
            <p:cNvPr id="18" name="Conector recto 17">
              <a:extLst>
                <a:ext uri="{FF2B5EF4-FFF2-40B4-BE49-F238E27FC236}">
                  <a16:creationId xmlns:a16="http://schemas.microsoft.com/office/drawing/2014/main" id="{92B66A3B-F0D9-4148-8610-E41BD5739ADF}"/>
                </a:ext>
              </a:extLst>
            </p:cNvPr>
            <p:cNvCxnSpPr>
              <a:cxnSpLocks/>
            </p:cNvCxnSpPr>
            <p:nvPr/>
          </p:nvCxnSpPr>
          <p:spPr>
            <a:xfrm>
              <a:off x="1457298" y="4133484"/>
              <a:ext cx="2159198" cy="0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ector recto 18">
              <a:extLst>
                <a:ext uri="{FF2B5EF4-FFF2-40B4-BE49-F238E27FC236}">
                  <a16:creationId xmlns:a16="http://schemas.microsoft.com/office/drawing/2014/main" id="{06B7FC31-A576-4267-A29F-80DD742B64D5}"/>
                </a:ext>
              </a:extLst>
            </p:cNvPr>
            <p:cNvCxnSpPr>
              <a:cxnSpLocks/>
            </p:cNvCxnSpPr>
            <p:nvPr/>
          </p:nvCxnSpPr>
          <p:spPr>
            <a:xfrm>
              <a:off x="1457297" y="5598783"/>
              <a:ext cx="2159199" cy="18815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ector recto 19">
              <a:extLst>
                <a:ext uri="{FF2B5EF4-FFF2-40B4-BE49-F238E27FC236}">
                  <a16:creationId xmlns:a16="http://schemas.microsoft.com/office/drawing/2014/main" id="{E925BE08-5EDC-4848-9EFD-F2FE5A1B7727}"/>
                </a:ext>
              </a:extLst>
            </p:cNvPr>
            <p:cNvCxnSpPr>
              <a:cxnSpLocks/>
            </p:cNvCxnSpPr>
            <p:nvPr/>
          </p:nvCxnSpPr>
          <p:spPr>
            <a:xfrm>
              <a:off x="1478728" y="4119197"/>
              <a:ext cx="0" cy="1479587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98476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upo 30"/>
          <p:cNvGrpSpPr/>
          <p:nvPr/>
        </p:nvGrpSpPr>
        <p:grpSpPr>
          <a:xfrm>
            <a:off x="4130796" y="393093"/>
            <a:ext cx="3621726" cy="1063346"/>
            <a:chOff x="7820286" y="994753"/>
            <a:chExt cx="4471162" cy="1063346"/>
          </a:xfrm>
        </p:grpSpPr>
        <p:sp>
          <p:nvSpPr>
            <p:cNvPr id="32" name="Rectángulo 31"/>
            <p:cNvSpPr/>
            <p:nvPr/>
          </p:nvSpPr>
          <p:spPr>
            <a:xfrm>
              <a:off x="7820286" y="994753"/>
              <a:ext cx="4471162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7030A0"/>
                  </a:solidFill>
                </a:rPr>
                <a:t>30 de septiembre de 2024</a:t>
              </a:r>
            </a:p>
          </p:txBody>
        </p:sp>
        <p:sp>
          <p:nvSpPr>
            <p:cNvPr id="33" name="Rectángulo 32"/>
            <p:cNvSpPr/>
            <p:nvPr/>
          </p:nvSpPr>
          <p:spPr>
            <a:xfrm>
              <a:off x="7833963" y="1411768"/>
              <a:ext cx="3951805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b="1" dirty="0">
                  <a:solidFill>
                    <a:schemeClr val="bg1">
                      <a:lumMod val="50000"/>
                    </a:schemeClr>
                  </a:solidFill>
                </a:rPr>
                <a:t>Responsable de generar la información: </a:t>
              </a:r>
            </a:p>
            <a:p>
              <a:r>
                <a:rPr lang="es-MX" sz="1200" b="1" dirty="0">
                  <a:solidFill>
                    <a:srgbClr val="0070C0"/>
                  </a:solidFill>
                </a:rPr>
                <a:t>Unidad Técnica de Fiscalización</a:t>
              </a:r>
            </a:p>
            <a:p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42" name="Rectángulo 41"/>
          <p:cNvSpPr/>
          <p:nvPr/>
        </p:nvSpPr>
        <p:spPr>
          <a:xfrm>
            <a:off x="210712" y="263333"/>
            <a:ext cx="3914539" cy="954107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</a:pPr>
            <a:r>
              <a:rPr lang="es-MX" sz="1400" b="1" dirty="0">
                <a:solidFill>
                  <a:srgbClr val="8D5A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Los informes que presentan los partidos políticos, asociaciones, agrupaciones políticas y los ciudadanos registrados ante la autoridad electoral. </a:t>
            </a:r>
            <a:endParaRPr lang="es-MX" sz="1600" b="1" dirty="0">
              <a:solidFill>
                <a:srgbClr val="8D5A94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296980" y="1918104"/>
            <a:ext cx="7495309" cy="43150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es-MX" sz="2000" dirty="0">
                <a:solidFill>
                  <a:schemeClr val="bg2">
                    <a:lumMod val="25000"/>
                  </a:schemeClr>
                </a:solidFill>
              </a:rPr>
              <a:t>Según lo establece el artículo 41, base V, apartado B, inciso a), numeral 6 de la Constitución Política de los Estados Unidos Mexicanos, es facultad del </a:t>
            </a:r>
            <a:r>
              <a:rPr lang="es-MX" altLang="es-MX" sz="2000" dirty="0">
                <a:solidFill>
                  <a:schemeClr val="bg2">
                    <a:lumMod val="25000"/>
                  </a:schemeClr>
                </a:solidFill>
              </a:rPr>
              <a:t>Consejo General del Instituto Nacional Electoral la fiscalización de las finanzas de los partidos políticos relativas a los procesos electorales federales y locales, así como de las campañas de los candidatos</a:t>
            </a:r>
            <a:r>
              <a:rPr lang="es-MX" sz="2000" dirty="0">
                <a:solidFill>
                  <a:schemeClr val="bg2">
                    <a:lumMod val="25000"/>
                  </a:schemeClr>
                </a:solidFill>
              </a:rPr>
              <a:t>. Por lo tanto, los informes sobre sus ingresos y egresos serán presentados ante la mencionada autoridad electoral. 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4578755" y="1728327"/>
            <a:ext cx="1847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s-MX" sz="3200" dirty="0">
              <a:solidFill>
                <a:srgbClr val="7C3F99"/>
              </a:solidFill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E0118BC0-78E8-415C-BB44-B82D37FF9148}"/>
              </a:ext>
            </a:extLst>
          </p:cNvPr>
          <p:cNvSpPr/>
          <p:nvPr/>
        </p:nvSpPr>
        <p:spPr>
          <a:xfrm>
            <a:off x="8977745" y="3768435"/>
            <a:ext cx="2582031" cy="2244437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dirty="0">
                <a:latin typeface="Arial Rounded MT Bold" panose="020F0704030504030204" pitchFamily="34" charset="0"/>
              </a:rPr>
              <a:t>Artículo 31, fracción I. 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065E257F-3EF5-44A8-922B-B8B402A3148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1290" y="543358"/>
            <a:ext cx="2362161" cy="813854"/>
          </a:xfrm>
          <a:prstGeom prst="rect">
            <a:avLst/>
          </a:prstGeom>
        </p:spPr>
      </p:pic>
      <p:sp>
        <p:nvSpPr>
          <p:cNvPr id="18" name="Rectángulo 17">
            <a:extLst>
              <a:ext uri="{FF2B5EF4-FFF2-40B4-BE49-F238E27FC236}">
                <a16:creationId xmlns:a16="http://schemas.microsoft.com/office/drawing/2014/main" id="{6C39151B-50A5-459C-ACCD-DA0DC83934E6}"/>
              </a:ext>
            </a:extLst>
          </p:cNvPr>
          <p:cNvSpPr/>
          <p:nvPr/>
        </p:nvSpPr>
        <p:spPr>
          <a:xfrm>
            <a:off x="1946103" y="1456439"/>
            <a:ext cx="3914539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</a:pPr>
            <a:r>
              <a:rPr lang="es-MX" sz="2400" b="1" dirty="0">
                <a:solidFill>
                  <a:srgbClr val="8D5A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Partidos Políticos</a:t>
            </a:r>
            <a:endParaRPr lang="es-MX" sz="2800" b="1" dirty="0">
              <a:solidFill>
                <a:srgbClr val="8D5A94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95120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upo 30"/>
          <p:cNvGrpSpPr/>
          <p:nvPr/>
        </p:nvGrpSpPr>
        <p:grpSpPr>
          <a:xfrm>
            <a:off x="4130790" y="393093"/>
            <a:ext cx="3687992" cy="1029054"/>
            <a:chOff x="7820282" y="994753"/>
            <a:chExt cx="4552972" cy="1029054"/>
          </a:xfrm>
        </p:grpSpPr>
        <p:sp>
          <p:nvSpPr>
            <p:cNvPr id="32" name="Rectángulo 31"/>
            <p:cNvSpPr/>
            <p:nvPr/>
          </p:nvSpPr>
          <p:spPr>
            <a:xfrm>
              <a:off x="7820286" y="994753"/>
              <a:ext cx="4552968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7030A0"/>
                  </a:solidFill>
                </a:rPr>
                <a:t>30 de septiembre de 2024</a:t>
              </a:r>
            </a:p>
            <a:p>
              <a:pPr marL="228600" indent="-228600">
                <a:buAutoNum type="arabicPlain" startAt="31"/>
              </a:pPr>
              <a:endParaRPr lang="es-MX" sz="1200" b="1" dirty="0">
                <a:solidFill>
                  <a:srgbClr val="7030A0"/>
                </a:solidFill>
              </a:endParaRPr>
            </a:p>
          </p:txBody>
        </p:sp>
        <p:sp>
          <p:nvSpPr>
            <p:cNvPr id="33" name="Rectángulo 32"/>
            <p:cNvSpPr/>
            <p:nvPr/>
          </p:nvSpPr>
          <p:spPr>
            <a:xfrm>
              <a:off x="7820282" y="1377476"/>
              <a:ext cx="3951805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b="1" dirty="0">
                  <a:solidFill>
                    <a:schemeClr val="bg1">
                      <a:lumMod val="50000"/>
                    </a:schemeClr>
                  </a:solidFill>
                </a:rPr>
                <a:t>Responsable de generar la información: </a:t>
              </a:r>
            </a:p>
            <a:p>
              <a:r>
                <a:rPr lang="es-MX" sz="1200" b="1" dirty="0">
                  <a:solidFill>
                    <a:srgbClr val="0070C0"/>
                  </a:solidFill>
                </a:rPr>
                <a:t>Unidad Técnica de Fiscalización</a:t>
              </a:r>
            </a:p>
            <a:p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42" name="Rectángulo 41"/>
          <p:cNvSpPr/>
          <p:nvPr/>
        </p:nvSpPr>
        <p:spPr>
          <a:xfrm>
            <a:off x="0" y="323277"/>
            <a:ext cx="3914539" cy="954107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</a:pPr>
            <a:r>
              <a:rPr lang="es-MX" sz="1400" b="1" dirty="0">
                <a:solidFill>
                  <a:srgbClr val="8D5A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Los informes que presentan los partidos políticos, asociaciones, agrupaciones políticas y los ciudadanos registrados ante la autoridad electoral. </a:t>
            </a:r>
            <a:endParaRPr lang="es-MX" sz="1600" b="1" dirty="0">
              <a:solidFill>
                <a:srgbClr val="8D5A94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4578755" y="1728327"/>
            <a:ext cx="1847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s-MX" sz="3200" dirty="0">
              <a:solidFill>
                <a:srgbClr val="7C3F99"/>
              </a:solidFill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E0118BC0-78E8-415C-BB44-B82D37FF9148}"/>
              </a:ext>
            </a:extLst>
          </p:cNvPr>
          <p:cNvSpPr/>
          <p:nvPr/>
        </p:nvSpPr>
        <p:spPr>
          <a:xfrm>
            <a:off x="8977745" y="3768435"/>
            <a:ext cx="2582031" cy="2244437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dirty="0">
                <a:latin typeface="Arial Rounded MT Bold" panose="020F0704030504030204" pitchFamily="34" charset="0"/>
              </a:rPr>
              <a:t>Artículo 31, fracción I. 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065E257F-3EF5-44A8-922B-B8B402A3148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1290" y="543358"/>
            <a:ext cx="2362161" cy="813854"/>
          </a:xfrm>
          <a:prstGeom prst="rect">
            <a:avLst/>
          </a:prstGeom>
        </p:spPr>
      </p:pic>
      <p:sp>
        <p:nvSpPr>
          <p:cNvPr id="10" name="Rectángulo 9">
            <a:extLst>
              <a:ext uri="{FF2B5EF4-FFF2-40B4-BE49-F238E27FC236}">
                <a16:creationId xmlns:a16="http://schemas.microsoft.com/office/drawing/2014/main" id="{1AC5A54A-06A7-4153-AB0B-FDA0C401B508}"/>
              </a:ext>
            </a:extLst>
          </p:cNvPr>
          <p:cNvSpPr/>
          <p:nvPr/>
        </p:nvSpPr>
        <p:spPr>
          <a:xfrm>
            <a:off x="2030319" y="1538535"/>
            <a:ext cx="3914539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</a:pPr>
            <a:r>
              <a:rPr lang="es-MX" sz="2400" b="1" dirty="0">
                <a:solidFill>
                  <a:srgbClr val="8D5A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Agrupaciones Políticas</a:t>
            </a:r>
            <a:endParaRPr lang="es-MX" sz="2800" b="1" dirty="0">
              <a:solidFill>
                <a:srgbClr val="8D5A94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3E2C0DC6-DAB8-4D2E-8FDD-F643E215462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7979" y="2460071"/>
            <a:ext cx="894938" cy="95410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0F122B5C-7D59-4193-D572-1B13043632A4}"/>
              </a:ext>
            </a:extLst>
          </p:cNvPr>
          <p:cNvSpPr txBox="1"/>
          <p:nvPr/>
        </p:nvSpPr>
        <p:spPr>
          <a:xfrm>
            <a:off x="2173520" y="3443822"/>
            <a:ext cx="42009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/>
              <a:t>ORGANIZACIÓN POLITICA INDEPENDIENTE</a:t>
            </a:r>
          </a:p>
        </p:txBody>
      </p:sp>
      <p:pic>
        <p:nvPicPr>
          <p:cNvPr id="5" name="Imagen 4" descr="LOGO SI COAHUILA 2018">
            <a:extLst>
              <a:ext uri="{FF2B5EF4-FFF2-40B4-BE49-F238E27FC236}">
                <a16:creationId xmlns:a16="http://schemas.microsoft.com/office/drawing/2014/main" id="{B13035D9-F5EF-7031-A6A8-99A5A5CE215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7023" y="4435821"/>
            <a:ext cx="805894" cy="7594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C4D8FC3D-8221-18B4-168C-56D7CAD106F8}"/>
              </a:ext>
            </a:extLst>
          </p:cNvPr>
          <p:cNvSpPr txBox="1"/>
          <p:nvPr/>
        </p:nvSpPr>
        <p:spPr>
          <a:xfrm>
            <a:off x="2030319" y="5281965"/>
            <a:ext cx="42009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/>
              <a:t>SOCIALDEMÓCRATA INCLUYENTE “SI COAHUILA”</a:t>
            </a:r>
          </a:p>
        </p:txBody>
      </p:sp>
    </p:spTree>
    <p:extLst>
      <p:ext uri="{BB962C8B-B14F-4D97-AF65-F5344CB8AC3E}">
        <p14:creationId xmlns:p14="http://schemas.microsoft.com/office/powerpoint/2010/main" val="2413708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upo 30"/>
          <p:cNvGrpSpPr/>
          <p:nvPr/>
        </p:nvGrpSpPr>
        <p:grpSpPr>
          <a:xfrm>
            <a:off x="4130790" y="393093"/>
            <a:ext cx="3687992" cy="1029054"/>
            <a:chOff x="7820282" y="994753"/>
            <a:chExt cx="4552972" cy="1029054"/>
          </a:xfrm>
        </p:grpSpPr>
        <p:sp>
          <p:nvSpPr>
            <p:cNvPr id="32" name="Rectángulo 31"/>
            <p:cNvSpPr/>
            <p:nvPr/>
          </p:nvSpPr>
          <p:spPr>
            <a:xfrm>
              <a:off x="7820286" y="994753"/>
              <a:ext cx="4552968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7030A0"/>
                  </a:solidFill>
                </a:rPr>
                <a:t>30 de septiembre de 2024</a:t>
              </a:r>
            </a:p>
            <a:p>
              <a:pPr marL="228600" indent="-228600">
                <a:buAutoNum type="arabicPlain" startAt="31"/>
              </a:pPr>
              <a:endParaRPr lang="es-MX" sz="1200" b="1" dirty="0">
                <a:solidFill>
                  <a:srgbClr val="7030A0"/>
                </a:solidFill>
              </a:endParaRPr>
            </a:p>
          </p:txBody>
        </p:sp>
        <p:sp>
          <p:nvSpPr>
            <p:cNvPr id="33" name="Rectángulo 32"/>
            <p:cNvSpPr/>
            <p:nvPr/>
          </p:nvSpPr>
          <p:spPr>
            <a:xfrm>
              <a:off x="7820282" y="1377476"/>
              <a:ext cx="3951805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b="1" dirty="0">
                  <a:solidFill>
                    <a:schemeClr val="bg1">
                      <a:lumMod val="50000"/>
                    </a:schemeClr>
                  </a:solidFill>
                </a:rPr>
                <a:t>Responsable de generar la información: </a:t>
              </a:r>
            </a:p>
            <a:p>
              <a:r>
                <a:rPr lang="es-MX" sz="1200" b="1" dirty="0">
                  <a:solidFill>
                    <a:srgbClr val="0070C0"/>
                  </a:solidFill>
                </a:rPr>
                <a:t>Unidad Técnica de Fiscalización</a:t>
              </a:r>
            </a:p>
            <a:p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42" name="Rectángulo 41"/>
          <p:cNvSpPr/>
          <p:nvPr/>
        </p:nvSpPr>
        <p:spPr>
          <a:xfrm>
            <a:off x="0" y="323277"/>
            <a:ext cx="3914539" cy="954107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</a:pPr>
            <a:r>
              <a:rPr lang="es-MX" sz="1400" b="1" dirty="0">
                <a:solidFill>
                  <a:srgbClr val="8D5A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Los informes que presentan los partidos políticos, asociaciones, agrupaciones políticas y los ciudadanos registrados ante la autoridad electoral. </a:t>
            </a:r>
            <a:endParaRPr lang="es-MX" sz="1600" b="1" dirty="0">
              <a:solidFill>
                <a:srgbClr val="8D5A94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632224" y="2220368"/>
            <a:ext cx="6667142" cy="45360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0" indent="0" algn="just">
              <a:lnSpc>
                <a:spcPct val="107000"/>
              </a:lnSpc>
              <a:spcAft>
                <a:spcPts val="800"/>
              </a:spcAft>
              <a:buFont typeface="+mj-lt"/>
              <a:buNone/>
            </a:pPr>
            <a:r>
              <a:rPr lang="es-MX" b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</a:rPr>
              <a:t>Se recibió el Informe mensual correspondiente al mes de </a:t>
            </a:r>
            <a:r>
              <a:rPr lang="es-MX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agosto</a:t>
            </a:r>
            <a:r>
              <a:rPr lang="es-MX" b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</a:rPr>
              <a:t> del 2024 de las Organizaciones de ciudadanos, registrando los documentos que presentaron para determinar errores y omisiones encontrados en los mismos.</a:t>
            </a:r>
          </a:p>
          <a:p>
            <a:pPr marL="0" lvl="0" indent="0" algn="just">
              <a:lnSpc>
                <a:spcPct val="107000"/>
              </a:lnSpc>
              <a:spcAft>
                <a:spcPts val="800"/>
              </a:spcAft>
              <a:buFont typeface="+mj-lt"/>
              <a:buNone/>
            </a:pPr>
            <a:r>
              <a:rPr lang="es-MX" b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</a:rPr>
              <a:t>Se llevo a cabo la Asesoría en el llenado de documentos que integran el Informe mensual a Organizaciones de ciudadanos que pretenden constituirse como Partido Político Local.</a:t>
            </a:r>
          </a:p>
          <a:p>
            <a:pPr marL="0" lvl="0" indent="0" algn="just">
              <a:lnSpc>
                <a:spcPct val="107000"/>
              </a:lnSpc>
              <a:spcAft>
                <a:spcPts val="800"/>
              </a:spcAft>
              <a:buFont typeface="+mj-lt"/>
              <a:buNone/>
            </a:pPr>
            <a:r>
              <a:rPr lang="es-MX" b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</a:rPr>
              <a:t>Se presento ante la Comisión Temporal de Fiscalización mediante reunión de trabajo,  proyecto de los oficios de errores y omisiones del informe mensual de </a:t>
            </a:r>
            <a:r>
              <a:rPr lang="es-MX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agosto</a:t>
            </a:r>
            <a:r>
              <a:rPr lang="es-MX" b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</a:rPr>
              <a:t> de 2024 presentado por las Organizaciones, para su revisión y aprobación.</a:t>
            </a:r>
          </a:p>
          <a:p>
            <a:pPr marL="0" lvl="0" indent="0" algn="just">
              <a:lnSpc>
                <a:spcPct val="107000"/>
              </a:lnSpc>
              <a:spcAft>
                <a:spcPts val="800"/>
              </a:spcAft>
              <a:buFont typeface="+mj-lt"/>
              <a:buNone/>
            </a:pPr>
            <a:r>
              <a:rPr lang="es-MX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rPr>
              <a:t>Se asistió a </a:t>
            </a:r>
            <a:r>
              <a:rPr lang="es-MX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asambleas realizadas por la organización “México Avante Coahuila A.C.” en varios municipios del Estado de Coahuila para llevar a cabo el proceso de fiscalización de los recursos utilizados.</a:t>
            </a:r>
            <a:endParaRPr lang="es-MX" b="0" kern="1200" dirty="0">
              <a:solidFill>
                <a:schemeClr val="tx1">
                  <a:lumMod val="50000"/>
                  <a:lumOff val="50000"/>
                </a:schemeClr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4578755" y="1728327"/>
            <a:ext cx="1847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s-MX" sz="3200" dirty="0">
              <a:solidFill>
                <a:srgbClr val="7C3F99"/>
              </a:solidFill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E0118BC0-78E8-415C-BB44-B82D37FF9148}"/>
              </a:ext>
            </a:extLst>
          </p:cNvPr>
          <p:cNvSpPr/>
          <p:nvPr/>
        </p:nvSpPr>
        <p:spPr>
          <a:xfrm>
            <a:off x="8977745" y="3768435"/>
            <a:ext cx="2582031" cy="2244437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dirty="0">
                <a:latin typeface="Arial Rounded MT Bold" panose="020F0704030504030204" pitchFamily="34" charset="0"/>
              </a:rPr>
              <a:t>Artículo 31, fracción I. 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065E257F-3EF5-44A8-922B-B8B402A3148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1290" y="543358"/>
            <a:ext cx="2362161" cy="813854"/>
          </a:xfrm>
          <a:prstGeom prst="rect">
            <a:avLst/>
          </a:prstGeom>
        </p:spPr>
      </p:pic>
      <p:sp>
        <p:nvSpPr>
          <p:cNvPr id="10" name="Rectángulo 9">
            <a:extLst>
              <a:ext uri="{FF2B5EF4-FFF2-40B4-BE49-F238E27FC236}">
                <a16:creationId xmlns:a16="http://schemas.microsoft.com/office/drawing/2014/main" id="{1AC5A54A-06A7-4153-AB0B-FDA0C401B508}"/>
              </a:ext>
            </a:extLst>
          </p:cNvPr>
          <p:cNvSpPr/>
          <p:nvPr/>
        </p:nvSpPr>
        <p:spPr>
          <a:xfrm>
            <a:off x="362956" y="1351094"/>
            <a:ext cx="7103165" cy="830997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</a:pPr>
            <a:r>
              <a:rPr lang="en-US" sz="2400" b="1" dirty="0">
                <a:solidFill>
                  <a:srgbClr val="8D5A94"/>
                </a:solidFill>
                <a:effectLst/>
                <a:ea typeface="Calibri" panose="020F0502020204030204" pitchFamily="34" charset="0"/>
              </a:rPr>
              <a:t>Organizaciones  Ciudadanas Interesadas en Constituirse como Partido Político Local </a:t>
            </a:r>
            <a:endParaRPr lang="es-MX" sz="2400" b="1" dirty="0">
              <a:solidFill>
                <a:srgbClr val="8D5A94"/>
              </a:solidFill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84852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2438</TotalTime>
  <Words>395</Words>
  <Application>Microsoft Office PowerPoint</Application>
  <PresentationFormat>Panorámica</PresentationFormat>
  <Paragraphs>31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Arial</vt:lpstr>
      <vt:lpstr>Arial Rounded MT Bold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iec</dc:creator>
  <cp:lastModifiedBy>IEC_FISCALIZACION</cp:lastModifiedBy>
  <cp:revision>143</cp:revision>
  <cp:lastPrinted>2024-04-23T23:29:51Z</cp:lastPrinted>
  <dcterms:created xsi:type="dcterms:W3CDTF">2016-01-18T17:46:42Z</dcterms:created>
  <dcterms:modified xsi:type="dcterms:W3CDTF">2024-09-25T17:05:42Z</dcterms:modified>
</cp:coreProperties>
</file>